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0" r:id="rId9"/>
    <p:sldId id="265" r:id="rId10"/>
    <p:sldId id="259" r:id="rId11"/>
    <p:sldId id="266" r:id="rId12"/>
    <p:sldId id="267" r:id="rId13"/>
    <p:sldId id="268" r:id="rId14"/>
    <p:sldId id="272" r:id="rId15"/>
    <p:sldId id="271" r:id="rId16"/>
    <p:sldId id="273" r:id="rId17"/>
    <p:sldId id="274" r:id="rId18"/>
    <p:sldId id="275" r:id="rId19"/>
    <p:sldId id="276" r:id="rId20"/>
    <p:sldId id="287" r:id="rId21"/>
    <p:sldId id="279" r:id="rId22"/>
    <p:sldId id="277" r:id="rId23"/>
    <p:sldId id="286" r:id="rId24"/>
    <p:sldId id="278" r:id="rId25"/>
    <p:sldId id="285" r:id="rId26"/>
    <p:sldId id="289" r:id="rId27"/>
    <p:sldId id="290" r:id="rId28"/>
    <p:sldId id="291" r:id="rId29"/>
    <p:sldId id="282" r:id="rId30"/>
    <p:sldId id="293" r:id="rId31"/>
    <p:sldId id="281" r:id="rId32"/>
    <p:sldId id="292" r:id="rId33"/>
    <p:sldId id="283" r:id="rId34"/>
    <p:sldId id="284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132372-7E75-1A42-A0F1-2C9B6FEF69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ACF75-DB4D-3046-B2E4-5F4EB96B8E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06744-2301-EF47-9F08-9A582388570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B8A1-AE94-4B49-8875-A26D79E45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C515C-5C8D-074A-9F99-AF682C55EA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B44B-7209-0F4B-90B1-0A57143C7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84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6:54:37.6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84 24575,'12'4'0,"2"1"0,4 8 0,0 1 0,1 0 0,7 8 0,-6-7 0,7 3 0,-9 0 0,9-4 0,-7 4 0,6-4 0,-7 0 0,-1-5 0,0 0 0,6 0 0,-5-3 0,10-2 0,-9 0 0,9-3 0,-4 3 0,4-4 0,2 0 0,-2 0 0,2 0 0,-1 0 0,0 0 0,0 0 0,0 0 0,0 0 0,0 0 0,0 0 0,-5 0 0,4 0 0,-10 0 0,10 0 0,-4 0 0,19-4 0,-5 3 0,6-4 0,-10 5 0,2 0 0,-6 0 0,5-5 0,0 4 0,-4-3 0,10 4 0,-11 0 0,6 0 0,-7 0 0,6 0 0,-4 0 0,4 0 0,-6 0 0,-5 0 0,4 0 0,-5 0 0,6 0 0,-5 0 0,4 0 0,-4 0 0,5 0 0,0 0 0,0 0 0,0 0 0,0 0 0,0 0 0,0 0 0,1 0 0,5 0 0,-4 0 0,4 0 0,-6 0 0,13 0 0,-10 0 0,11 0 0,-19 0 0,3 0 0,-8 0 0,4 0 0,-6 0 0,0 4 0,9 1 0,-7 4 0,6 0 0,-7-4 0,-1 3 0,0-2 0,-4 2 0,9 2 0,-8-1 0,8 0 0,-4 0 0,-1 1 0,0-1 0,-4-1 0,3 1 0,-3 0 0,0 0 0,3 0 0,-7-1 0,7 1 0,-8 0 0,4-1 0,-5 1 0,0-1 0,1 0 0,-1-3 0,-4 2 0,0-3 0,0 4 0,-4 0 0,4 0 0,0 0 0,-4 1 0,4-1 0,0 0 0,-3 0 0,2 1 0,-3-1 0,0 0 0,0 0 0,0 0 0,0 0 0,0 0 0,-3-4 0,2-4 0,-2-4 0,3-4 0,0-1 0,0 1 0,0 0 0,0 0 0,0-1 0,0 1 0,0 0 0,0-1 0,0 1 0,0 0 0,0-1 0,0 1 0,0-1 0,4-3 0,1 6 0,3-6 0,1 7 0,-5-3 0,4-1 0,-4 1 0,4 4 0,-3-4 0,2 3 0,-2 1 0,3-4 0,0 4 0,1-1 0,-1-3 0,0 8 0,0-8 0,1 3 0,-1-3 0,5-1 0,-4 1 0,8-1 0,-3 4 0,0-3 0,3 3 0,-3-4 0,-1 4 0,5-3 0,-5 3 0,6 0 0,-1-4 0,-4 8 0,3-3 0,-3 0 0,0 3 0,-2-3 0,1 4 0,-3 0 0,7 0 0,-3 0 0,-1 0 0,4 0 0,-3 0 0,5 0 0,-1 0 0,5 0 0,-3 0 0,22 0 0,-19 0 0,18 0 0,-21 0 0,9 0 0,-10 0 0,10 0 0,-9 0 0,8 0 0,-8 0 0,9 0 0,-10 0 0,10 0 0,-4 0 0,5 0 0,0 0 0,0 0 0,6 5 0,2-4 0,-1 4 0,6 0 0,-6-4 0,7 4 0,-7-5 0,-1 4 0,-6-2 0,0 2 0,0-4 0,3 0 0,-2 0 0,-3 0 0,-5 0 0,1 0 0,1 0 0,5 0 0,0 0 0,-1 0 0,1 0 0,0-5 0,6 4 0,2-3 0,5 4 0,1 0 0,0 0 0,6 0 0,-4 0 0,4 0 0,-7 0 0,0 0 0,-5 4 0,4-3 0,-10 4 0,9-5 0,-9 0 0,4 0 0,-6 0 0,6 0 0,-5 0 0,13 0 0,-6 0 0,2 0 0,-4 0 0,-6 0 0,0 0 0,0 0 0,0 0 0,-5 0 0,4-5 0,-10 4 0,5-3 0,-11 4 0,5 0 0,-9 0 0,4 0 0,-5 0 0,0 0 0,0 0 0,0 0 0,0 0 0,0 0 0,0 0 0,0-4 0,0 3 0,0-6 0,5 6 0,1-7 0,0 3 0,3 0 0,-8-2 0,4 2 0,0-4 0,-4 1 0,4-1 0,-5 1 0,0-1 0,0 1 0,1-1 0,-1 1 0,0 0 0,0-1 0,1 1 0,-1 0 0,-4-1 0,0 1 0,0 0 0,-3-1 0,2 1 0,-3 0 0,0 0 0,4 0 0,-3-1 0,2 1 0,-3 0 0,0-1 0,0 1 0,0 0 0,0 0 0,0 0 0,0 0 0,0 0 0,0 0 0,0 1 0,0-1 0,0 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83035-6A87-B240-9278-49EF6F70A168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B74E-FE5C-EA46-B375-43B849FCD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23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oracle baseline degrades at about 1.5M steps and eventually it is even worse than those using reward-induced encoders.</a:t>
            </a:r>
          </a:p>
          <a:p>
            <a:r>
              <a:rPr lang="en-US" dirty="0"/>
              <a:t>CNN performs worse than expected (in the original paper).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B74E-FE5C-EA46-B375-43B849FCDE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comparison is between </a:t>
            </a:r>
            <a:r>
              <a:rPr lang="en-US" b="1" dirty="0"/>
              <a:t>image-s</a:t>
            </a:r>
            <a:r>
              <a:rPr lang="en-US" b="0" dirty="0"/>
              <a:t> and (</a:t>
            </a:r>
            <a:r>
              <a:rPr lang="en-US" b="1" dirty="0"/>
              <a:t>reward-p-ft &amp; image-r-ft</a:t>
            </a:r>
            <a:r>
              <a:rPr lang="en-US" b="0" dirty="0"/>
              <a:t>)</a:t>
            </a:r>
            <a:endParaRPr lang="en-US" dirty="0"/>
          </a:p>
          <a:p>
            <a:r>
              <a:rPr lang="en-US" dirty="0"/>
              <a:t>Why does initialization have regularization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B74E-FE5C-EA46-B375-43B849FCDE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3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middle is uniform distribution and the more outer, the more discriminative the model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B74E-FE5C-EA46-B375-43B849FCDE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comparison is between </a:t>
            </a:r>
            <a:r>
              <a:rPr lang="en-US" b="1" dirty="0"/>
              <a:t>reward-p</a:t>
            </a:r>
            <a:r>
              <a:rPr lang="en-US" dirty="0"/>
              <a:t> and </a:t>
            </a:r>
            <a:r>
              <a:rPr lang="en-US" b="1" dirty="0"/>
              <a:t>image-r</a:t>
            </a:r>
            <a:r>
              <a:rPr lang="en-US" dirty="0"/>
              <a:t>.</a:t>
            </a:r>
          </a:p>
          <a:p>
            <a:r>
              <a:rPr lang="en-US" dirty="0"/>
              <a:t>1 distractor case is abnormal.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B74E-FE5C-EA46-B375-43B849FCDE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0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oracle baseline degrades at about 1.5M steps and eventually it is even worse than those using reward-induced encoders.</a:t>
            </a:r>
          </a:p>
          <a:p>
            <a:r>
              <a:rPr lang="en-US" dirty="0"/>
              <a:t>CNN performs worse than expected (in the original paper).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B74E-FE5C-EA46-B375-43B849FCDE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3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F069-AE65-AC4E-869B-2E62A119D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36842-A919-1B42-B994-36663A337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475AB-84AF-2F4F-82B5-10333CD5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51D3F-8C6C-C14F-9DBF-A43EC67F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3B7F0-5D1A-2A4C-AC03-149A297B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0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31A3-3F60-AF49-8F52-629A7B1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D64AC-C382-8B4E-B222-E4B1125B3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690DC-ED49-CF47-9BAB-8852D6ED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680C-8B0E-B043-B232-5F2C32C0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DE341-BBB0-9F43-B942-B5EC9208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9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8C40D-1203-104B-8DFC-AD24C933D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1817D-57F8-1F40-8D77-0AF1F855F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14B7-3B72-5244-A338-80674192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1CAF-F5D2-E64F-A8F4-598A022E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9E8F1-280C-1541-8217-EE8DADB7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6D76-DFAA-544F-A8B5-0AD47BA1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EFBA-3DB4-9844-9F80-05FA2870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B2883-B7C7-5F48-8D1B-57A832DE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22D1B-09EE-8A4D-B945-8CC40F5F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FB29-F91D-6148-8B7A-1E34514C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E3A1-924D-FF47-BA2F-E5B0535D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2B5B9-E6AF-1846-9715-BEC849FF2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3841-F05E-9E46-AA34-7923FFD4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E0BF-122F-8F47-A676-CAFACD3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C168-9833-1D40-98B1-49F94E4A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9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6280-8048-2848-A989-9C23E47D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9269-B02F-C642-A6F5-E2C0F1077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C953-0F17-7749-B524-81CA3F8B1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31EE0-EC58-9D48-B15E-256CE14A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D6298-8799-CC42-99AC-579A06DB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F9783-A8BF-8D42-8EF8-BC440C60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515B-0BA7-8047-B814-562B990D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BCAC1-7062-274F-A9EF-55D4DB9D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2134-09F9-6F45-A5E2-6DE05F434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01D3E-99A4-5345-A47E-7E158A6DB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84C00-92FE-5C47-BB1F-1CBF445A6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B3672-7BE7-4A42-BD84-4A9DC45F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1645D-1779-3142-8166-F99C3D2E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2D7E3-FA5F-A142-AA2E-2FC1A4A5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0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CDC6-6BBB-FE4F-A643-3C6EA889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7BB8F-D542-7A4E-BE4A-0A137C74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D709B-BEB6-EE4D-A32F-874D0171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6EAAF-6E23-0A4C-B71A-E0DF4603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15793-2796-DE4F-8C23-84BA30E8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8D3D0-9BDE-A64A-83A5-9AF4E6C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C3EDB-A27D-D446-A6B6-4656E871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3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30DF-5A8E-2748-9EA8-C8684AC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4FBC-C379-154A-A694-B25B667B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E8C75-16B3-3445-A463-26FABB383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4150D-4163-C54B-B894-3A5F0B9D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36530-E189-1247-A524-A6213407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6460-B16E-2544-B15A-39D739C3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56F6-F5CD-6A46-A41A-689E72BF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9828DE-910D-CE4E-9E9B-F239F77FC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3A2F8-8DF2-CC4C-A5E7-25EA7A917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83793-4D29-5D42-9D7C-964604B5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76C27-12FC-A748-82C7-13EC571E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30DD2-EC00-C34D-86E4-67DC35A5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A4457-5086-AC4E-BF13-BB84530D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ADBF-4E2E-124F-AAAF-49E52738C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DCB5E-31F5-6B44-8430-0149B89A1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66D6-C308-7244-859F-365CCF55135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FDDA3-4BCE-544B-AFF6-5C2DD99C6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6FC1B-2BC5-C142-A640-015418D56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5559-0B1D-6843-8473-55C9817FD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9294C-B619-7046-9A4E-2A0CF750F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788" y="2452526"/>
            <a:ext cx="11015662" cy="1952947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rgbClr val="080808"/>
                </a:solidFill>
              </a:rPr>
              <a:t>CLVR Implementation Project: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3600" dirty="0">
                <a:solidFill>
                  <a:srgbClr val="080808"/>
                </a:solidFill>
              </a:rPr>
              <a:t>		Reward-Induced Representation Learning </a:t>
            </a:r>
            <a:r>
              <a:rPr lang="en-US" sz="3600" dirty="0">
                <a:solidFill>
                  <a:srgbClr val="080808"/>
                </a:solidFill>
                <a:hlinkClick r:id="rId2" action="ppaction://hlinksldjump"/>
              </a:rPr>
              <a:t>[1]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53DA9-9679-4A4E-9249-41BAD903C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rgbClr val="080808"/>
                </a:solidFill>
              </a:rPr>
              <a:t>Yibin Xiong</a:t>
            </a:r>
          </a:p>
          <a:p>
            <a:r>
              <a:rPr lang="en-US" dirty="0">
                <a:solidFill>
                  <a:srgbClr val="080808"/>
                </a:solidFill>
              </a:rPr>
              <a:t>October 14, 2021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8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7" y="77562"/>
            <a:ext cx="10905066" cy="753856"/>
          </a:xfrm>
        </p:spPr>
        <p:txBody>
          <a:bodyPr>
            <a:normAutofit/>
          </a:bodyPr>
          <a:lstStyle/>
          <a:p>
            <a:r>
              <a:rPr lang="en-US" sz="3600" dirty="0"/>
              <a:t>Downstream RL</a:t>
            </a:r>
          </a:p>
        </p:txBody>
      </p:sp>
      <p:pic>
        <p:nvPicPr>
          <p:cNvPr id="7" name="Content Placeholder 6" descr="A picture containing text, plant, window&#10;&#10;Description automatically generated">
            <a:extLst>
              <a:ext uri="{FF2B5EF4-FFF2-40B4-BE49-F238E27FC236}">
                <a16:creationId xmlns:a16="http://schemas.microsoft.com/office/drawing/2014/main" id="{74BAA7E1-1D97-6447-AAFC-1BC9FE59B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393" y="1028682"/>
            <a:ext cx="3712294" cy="121217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29E21494-6221-1F43-8806-B89C3DE53638}"/>
              </a:ext>
            </a:extLst>
          </p:cNvPr>
          <p:cNvSpPr/>
          <p:nvPr/>
        </p:nvSpPr>
        <p:spPr>
          <a:xfrm>
            <a:off x="1335190" y="2264299"/>
            <a:ext cx="1191923" cy="854790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Encoder</a:t>
            </a:r>
          </a:p>
        </p:txBody>
      </p:sp>
      <p:sp>
        <p:nvSpPr>
          <p:cNvPr id="17" name="Manual Operation 16">
            <a:extLst>
              <a:ext uri="{FF2B5EF4-FFF2-40B4-BE49-F238E27FC236}">
                <a16:creationId xmlns:a16="http://schemas.microsoft.com/office/drawing/2014/main" id="{C3ECA951-109C-5240-92B8-7CFEE460EB9A}"/>
              </a:ext>
            </a:extLst>
          </p:cNvPr>
          <p:cNvSpPr/>
          <p:nvPr/>
        </p:nvSpPr>
        <p:spPr>
          <a:xfrm>
            <a:off x="2588683" y="2264299"/>
            <a:ext cx="1191925" cy="854790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Encoder</a:t>
            </a:r>
            <a:endParaRPr lang="en-US" sz="1100" dirty="0"/>
          </a:p>
        </p:txBody>
      </p:sp>
      <p:sp>
        <p:nvSpPr>
          <p:cNvPr id="18" name="Manual Operation 17">
            <a:extLst>
              <a:ext uri="{FF2B5EF4-FFF2-40B4-BE49-F238E27FC236}">
                <a16:creationId xmlns:a16="http://schemas.microsoft.com/office/drawing/2014/main" id="{AAAFE8E3-3953-6A42-BB43-5AECF9F6669E}"/>
              </a:ext>
            </a:extLst>
          </p:cNvPr>
          <p:cNvSpPr/>
          <p:nvPr/>
        </p:nvSpPr>
        <p:spPr>
          <a:xfrm>
            <a:off x="3834356" y="2264299"/>
            <a:ext cx="1214331" cy="854790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Encoder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2BFAB-BE25-1649-9F23-01D00F1BA51C}"/>
              </a:ext>
            </a:extLst>
          </p:cNvPr>
          <p:cNvSpPr txBox="1"/>
          <p:nvPr/>
        </p:nvSpPr>
        <p:spPr>
          <a:xfrm>
            <a:off x="5459239" y="1187981"/>
            <a:ext cx="278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trajectories in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8B444A-AB7B-F34D-94FD-E8F24C6D92CA}"/>
              </a:ext>
            </a:extLst>
          </p:cNvPr>
          <p:cNvCxnSpPr>
            <a:stCxn id="3" idx="2"/>
          </p:cNvCxnSpPr>
          <p:nvPr/>
        </p:nvCxnSpPr>
        <p:spPr>
          <a:xfrm flipH="1">
            <a:off x="1931151" y="3119089"/>
            <a:ext cx="1" cy="77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853EAE-145D-BF4B-9AA5-6608C18AF76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176823" y="3119089"/>
            <a:ext cx="7823" cy="77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ED14DB-E6E0-7E49-AC3A-9150B0C877B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441522" y="3119089"/>
            <a:ext cx="11203" cy="77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D142FF-949B-1B4F-81DE-FE4ADCB10B5D}"/>
                  </a:ext>
                </a:extLst>
              </p:cNvPr>
              <p:cNvSpPr txBox="1"/>
              <p:nvPr/>
            </p:nvSpPr>
            <p:spPr>
              <a:xfrm>
                <a:off x="4751495" y="3155338"/>
                <a:ext cx="30499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64</m:t>
                          </m:r>
                        </m:sup>
                      </m:sSup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reward-induced representation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D142FF-949B-1B4F-81DE-FE4ADCB10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495" y="3155338"/>
                <a:ext cx="3049938" cy="646331"/>
              </a:xfrm>
              <a:prstGeom prst="rect">
                <a:avLst/>
              </a:prstGeom>
              <a:blipFill>
                <a:blip r:embed="rId3"/>
                <a:stretch>
                  <a:fillRect l="-124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2CEFBB0B-A56C-7640-93BE-052500635E70}"/>
              </a:ext>
            </a:extLst>
          </p:cNvPr>
          <p:cNvSpPr/>
          <p:nvPr/>
        </p:nvSpPr>
        <p:spPr>
          <a:xfrm>
            <a:off x="1341409" y="3917665"/>
            <a:ext cx="3913991" cy="1671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PPO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2E9AEF-BC68-7244-9AF1-1514B56A73C9}"/>
              </a:ext>
            </a:extLst>
          </p:cNvPr>
          <p:cNvCxnSpPr>
            <a:stCxn id="24" idx="2"/>
          </p:cNvCxnSpPr>
          <p:nvPr/>
        </p:nvCxnSpPr>
        <p:spPr>
          <a:xfrm flipH="1">
            <a:off x="3298404" y="5589376"/>
            <a:ext cx="1" cy="76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AD12F-A096-BE4A-9BCC-F27F408D1376}"/>
                  </a:ext>
                </a:extLst>
              </p:cNvPr>
              <p:cNvSpPr txBox="1"/>
              <p:nvPr/>
            </p:nvSpPr>
            <p:spPr>
              <a:xfrm>
                <a:off x="1816608" y="6314853"/>
                <a:ext cx="3060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AD12F-A096-BE4A-9BCC-F27F408D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6314853"/>
                <a:ext cx="3060192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C88BB73-14F0-0B45-A942-BEB9690E16D2}"/>
              </a:ext>
            </a:extLst>
          </p:cNvPr>
          <p:cNvSpPr/>
          <p:nvPr/>
        </p:nvSpPr>
        <p:spPr>
          <a:xfrm>
            <a:off x="1476293" y="4568454"/>
            <a:ext cx="1359877" cy="7385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C2A199-BC63-E442-81FF-406F39B4F583}"/>
              </a:ext>
            </a:extLst>
          </p:cNvPr>
          <p:cNvSpPr/>
          <p:nvPr/>
        </p:nvSpPr>
        <p:spPr>
          <a:xfrm>
            <a:off x="3688810" y="4600245"/>
            <a:ext cx="1359877" cy="7385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47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9D07F-D621-2940-AEA9-5EA52951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Baselines: Using an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FACF-75AC-6345-BADC-9340A7B5F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1945"/>
            <a:ext cx="10905066" cy="50750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Reward-prediction</a:t>
            </a:r>
            <a:r>
              <a:rPr lang="en-US" sz="2400" dirty="0"/>
              <a:t> is basically what we described. It uses reward-induced encoder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2 versions: If we update the parameters of the encoder in downstream training, it is called the </a:t>
            </a:r>
            <a:r>
              <a:rPr lang="en-US" sz="2400" i="1" dirty="0"/>
              <a:t>reward-prediction-</a:t>
            </a:r>
            <a:r>
              <a:rPr lang="en-US" sz="2400" i="1" dirty="0">
                <a:solidFill>
                  <a:srgbClr val="FF0000"/>
                </a:solidFill>
              </a:rPr>
              <a:t>finetune</a:t>
            </a:r>
            <a:r>
              <a:rPr lang="en-US" sz="2400" dirty="0"/>
              <a:t> baseline. If we freeze the encoder, it is the </a:t>
            </a:r>
            <a:r>
              <a:rPr lang="en-US" sz="2400" i="1" dirty="0"/>
              <a:t>reward-prediction</a:t>
            </a:r>
            <a:r>
              <a:rPr lang="en-US" sz="2400" dirty="0"/>
              <a:t> baseline.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Image-reconstruction</a:t>
            </a:r>
            <a:r>
              <a:rPr lang="en-US" sz="2400" dirty="0"/>
              <a:t> uses the encoder trained with </a:t>
            </a:r>
            <a:r>
              <a:rPr lang="en-US" sz="2400" dirty="0">
                <a:solidFill>
                  <a:srgbClr val="FF0000"/>
                </a:solidFill>
              </a:rPr>
              <a:t>image reconstruction loss</a:t>
            </a:r>
            <a:r>
              <a:rPr lang="en-US" sz="2400" dirty="0"/>
              <a:t> (pixel-wise L2 loss). Other parts are the same as reward-prediction.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Still, there are the finetuned and frozen versions.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Image-scratch </a:t>
            </a:r>
            <a:r>
              <a:rPr lang="en-US" sz="2400" dirty="0"/>
              <a:t>adopts the same architecture as </a:t>
            </a:r>
            <a:r>
              <a:rPr lang="en-US" sz="2400" i="1" dirty="0"/>
              <a:t>reward-prediction</a:t>
            </a:r>
            <a:r>
              <a:rPr lang="en-US" sz="2400" dirty="0"/>
              <a:t>, but </a:t>
            </a:r>
            <a:r>
              <a:rPr lang="en-US" sz="2400" dirty="0">
                <a:solidFill>
                  <a:srgbClr val="FF0000"/>
                </a:solidFill>
              </a:rPr>
              <a:t>reinitializes</a:t>
            </a:r>
            <a:r>
              <a:rPr lang="en-US" sz="2400" dirty="0"/>
              <a:t> the parameters of the reward-induced encoder.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F84BE-3617-A348-8E4A-B8225368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Baselines: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1BFB-023E-244C-97E0-9598A2D6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28725"/>
            <a:ext cx="10905066" cy="4948238"/>
          </a:xfrm>
        </p:spPr>
        <p:txBody>
          <a:bodyPr>
            <a:normAutofit/>
          </a:bodyPr>
          <a:lstStyle/>
          <a:p>
            <a:r>
              <a:rPr lang="en-US" sz="2400" b="1" dirty="0"/>
              <a:t>CNN</a:t>
            </a:r>
            <a:r>
              <a:rPr lang="en-US" sz="2400" dirty="0"/>
              <a:t> uses a 3-layer </a:t>
            </a:r>
            <a:r>
              <a:rPr lang="en-US" sz="2400" dirty="0" err="1"/>
              <a:t>ConvNet</a:t>
            </a:r>
            <a:r>
              <a:rPr lang="en-US" sz="2400" dirty="0"/>
              <a:t> with 16 kernels of size 3*3 and stride = 2 in each layer. </a:t>
            </a:r>
            <a:r>
              <a:rPr lang="en-US" sz="2400" dirty="0" err="1"/>
              <a:t>ReLU</a:t>
            </a:r>
            <a:r>
              <a:rPr lang="en-US" sz="2400" dirty="0"/>
              <a:t> is used after each Conv layer. Then the output is flattened and passed to PPO.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D862872-DD0B-6C45-A1A3-879F1D20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69358"/>
            <a:ext cx="11177940" cy="4549719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4CA261-4C66-C54C-9652-9D12D8DE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2" y="880077"/>
            <a:ext cx="4780758" cy="492861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7E020-0E39-E946-8BE5-3559A5A2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52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Baselines: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7678-5A3A-4340-BC8D-03A31996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38" y="1805056"/>
            <a:ext cx="5873263" cy="4371907"/>
          </a:xfrm>
        </p:spPr>
        <p:txBody>
          <a:bodyPr>
            <a:normAutofit/>
          </a:bodyPr>
          <a:lstStyle/>
          <a:p>
            <a:r>
              <a:rPr lang="en-US" sz="2600" b="1" dirty="0"/>
              <a:t>Oracle</a:t>
            </a:r>
            <a:r>
              <a:rPr lang="en-US" sz="2600" dirty="0"/>
              <a:t> uses the </a:t>
            </a:r>
            <a:r>
              <a:rPr lang="en-US" sz="2600" i="1" dirty="0">
                <a:solidFill>
                  <a:srgbClr val="FF0000"/>
                </a:solidFill>
              </a:rPr>
              <a:t>states</a:t>
            </a:r>
            <a:r>
              <a:rPr lang="en-US" sz="2600" dirty="0"/>
              <a:t> (i.e. the (x, y, </a:t>
            </a:r>
            <a:r>
              <a:rPr lang="en-US" sz="2600" dirty="0" err="1"/>
              <a:t>v</a:t>
            </a:r>
            <a:r>
              <a:rPr lang="en-US" sz="2600" baseline="-25000" dirty="0" err="1"/>
              <a:t>x</a:t>
            </a:r>
            <a:r>
              <a:rPr lang="en-US" sz="2600" dirty="0"/>
              <a:t>, </a:t>
            </a:r>
            <a:r>
              <a:rPr lang="en-US" sz="2600" dirty="0" err="1"/>
              <a:t>v</a:t>
            </a:r>
            <a:r>
              <a:rPr lang="en-US" sz="2600" baseline="-25000" dirty="0" err="1"/>
              <a:t>y</a:t>
            </a:r>
            <a:r>
              <a:rPr lang="en-US" sz="2600" dirty="0"/>
              <a:t>) quadruple) of the target, agent, and distractor(s) rather than </a:t>
            </a:r>
            <a:r>
              <a:rPr lang="en-US" sz="2600" i="1" dirty="0"/>
              <a:t>graphical observations </a:t>
            </a:r>
            <a:r>
              <a:rPr lang="en-US" sz="2600" dirty="0"/>
              <a:t>as input. </a:t>
            </a:r>
          </a:p>
          <a:p>
            <a:r>
              <a:rPr lang="en-US" sz="2600" dirty="0"/>
              <a:t>The states are directly passed into the policy network (actor) and value network (critic) in PPO.</a:t>
            </a:r>
          </a:p>
          <a:p>
            <a:r>
              <a:rPr lang="en-US" sz="2600" dirty="0"/>
              <a:t>It is expected to have the best performance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88E67-4789-B648-AED6-5A5C90B0A1EC}"/>
              </a:ext>
            </a:extLst>
          </p:cNvPr>
          <p:cNvSpPr txBox="1"/>
          <p:nvPr/>
        </p:nvSpPr>
        <p:spPr>
          <a:xfrm>
            <a:off x="6694890" y="1805056"/>
            <a:ext cx="715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82F8F-48AA-9D48-9A74-18552E76D97E}"/>
              </a:ext>
            </a:extLst>
          </p:cNvPr>
          <p:cNvSpPr txBox="1"/>
          <p:nvPr/>
        </p:nvSpPr>
        <p:spPr>
          <a:xfrm>
            <a:off x="8043633" y="696995"/>
            <a:ext cx="51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D1B5F-EDDB-8D49-B5CF-417D38D28916}"/>
              </a:ext>
            </a:extLst>
          </p:cNvPr>
          <p:cNvSpPr txBox="1"/>
          <p:nvPr/>
        </p:nvSpPr>
        <p:spPr>
          <a:xfrm>
            <a:off x="9424813" y="696995"/>
            <a:ext cx="51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C43247-B451-6545-AD7B-441DE2893E8A}"/>
              </a:ext>
            </a:extLst>
          </p:cNvPr>
          <p:cNvSpPr txBox="1"/>
          <p:nvPr/>
        </p:nvSpPr>
        <p:spPr>
          <a:xfrm>
            <a:off x="10855568" y="2404646"/>
            <a:ext cx="51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2F834-F92F-1240-A426-40C192D5E181}"/>
              </a:ext>
            </a:extLst>
          </p:cNvPr>
          <p:cNvSpPr txBox="1"/>
          <p:nvPr/>
        </p:nvSpPr>
        <p:spPr>
          <a:xfrm>
            <a:off x="8058221" y="270762"/>
            <a:ext cx="174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 distractors case</a:t>
            </a:r>
          </a:p>
        </p:txBody>
      </p:sp>
    </p:spTree>
    <p:extLst>
      <p:ext uri="{BB962C8B-B14F-4D97-AF65-F5344CB8AC3E}">
        <p14:creationId xmlns:p14="http://schemas.microsoft.com/office/powerpoint/2010/main" val="172465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1731-C9CF-8E41-A03F-799423FB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Overview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Experiment Details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Results &amp; Analysis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Reflections &amp; Implications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2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Does the reward-induced encoder capture useful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984A-E593-924B-A3EB-6C1750ED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01262"/>
            <a:ext cx="10905066" cy="4875701"/>
          </a:xfrm>
        </p:spPr>
        <p:txBody>
          <a:bodyPr>
            <a:normAutofit/>
          </a:bodyPr>
          <a:lstStyle/>
          <a:p>
            <a:r>
              <a:rPr lang="en-US" sz="2400" dirty="0"/>
              <a:t>I append a decoder (made of transposed Conv layers) to the reward-induced encoder and train them with image reconstruction loss (pixel-wise L2). Note that the parameters of the encoder should be fixed.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8E2E5C4-B10E-FC4D-8202-E04EF2FB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9" y="2899053"/>
            <a:ext cx="60706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AE898-9B10-C341-8FB3-7F074D78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34" y="2513397"/>
            <a:ext cx="6769100" cy="4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5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796EE54-54B1-FB43-85FA-F2F22BD0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617"/>
            <a:ext cx="5906807" cy="5944983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398281-5F57-5C4C-A420-6D2C4708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1380" y="917164"/>
            <a:ext cx="6672430" cy="56063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8" y="-25025"/>
            <a:ext cx="10515600" cy="917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0 Distractor</a:t>
            </a:r>
          </a:p>
        </p:txBody>
      </p:sp>
    </p:spTree>
    <p:extLst>
      <p:ext uri="{BB962C8B-B14F-4D97-AF65-F5344CB8AC3E}">
        <p14:creationId xmlns:p14="http://schemas.microsoft.com/office/powerpoint/2010/main" val="271818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02730C1-CD92-6F40-BECB-CED4E9F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01"/>
            <a:ext cx="5439508" cy="5889123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798403D-488E-3D4F-B4C1-0097BBEC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4305" y="1463864"/>
            <a:ext cx="6419849" cy="5394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0"/>
            <a:ext cx="10515600" cy="98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1 Distractor</a:t>
            </a:r>
          </a:p>
        </p:txBody>
      </p:sp>
    </p:spTree>
    <p:extLst>
      <p:ext uri="{BB962C8B-B14F-4D97-AF65-F5344CB8AC3E}">
        <p14:creationId xmlns:p14="http://schemas.microsoft.com/office/powerpoint/2010/main" val="99449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C92E33C-0C8C-A54B-9501-49F4405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844"/>
            <a:ext cx="5295899" cy="5631414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2D3E7F1-9AA1-7E4F-A74F-9C1CFCA3E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9163" y="1309970"/>
            <a:ext cx="6486525" cy="54501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0"/>
            <a:ext cx="10515600" cy="8351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2 Distractors</a:t>
            </a:r>
          </a:p>
        </p:txBody>
      </p:sp>
    </p:spTree>
    <p:extLst>
      <p:ext uri="{BB962C8B-B14F-4D97-AF65-F5344CB8AC3E}">
        <p14:creationId xmlns:p14="http://schemas.microsoft.com/office/powerpoint/2010/main" val="370921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2811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Initialization: Pretrain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18548"/>
            <a:ext cx="10905066" cy="4958415"/>
          </a:xfrm>
        </p:spPr>
        <p:txBody>
          <a:bodyPr>
            <a:normAutofit/>
          </a:bodyPr>
          <a:lstStyle/>
          <a:p>
            <a:r>
              <a:rPr lang="en-US" sz="2400" dirty="0"/>
              <a:t>Good initialization</a:t>
            </a:r>
            <a:r>
              <a:rPr lang="zh-CN" altLang="en-US" sz="2400" dirty="0"/>
              <a:t> </a:t>
            </a:r>
            <a:r>
              <a:rPr lang="en-US" altLang="zh-CN" sz="2400" dirty="0"/>
              <a:t>puts you at a better starting point (closer to the desired point)</a:t>
            </a:r>
          </a:p>
          <a:p>
            <a:r>
              <a:rPr lang="en-US" sz="2400" dirty="0"/>
              <a:t>When finetuning is allowed, </a:t>
            </a:r>
            <a:r>
              <a:rPr lang="en-US" sz="2400" i="1" dirty="0"/>
              <a:t>eventually</a:t>
            </a:r>
            <a:r>
              <a:rPr lang="en-US" sz="2400" dirty="0"/>
              <a:t> a relatively poor initialization can achieve the same performance as the one with a better initialization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1A551D1-B03F-CD4E-9DBD-44E4E091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7" y="2307223"/>
            <a:ext cx="5351374" cy="450799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940BA54-4F57-724A-A1CB-655E9D1B5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98" y="2307224"/>
            <a:ext cx="5346297" cy="45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1731-C9CF-8E41-A03F-799423FB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1"/>
            <a:ext cx="10905066" cy="4719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Experiment Details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Results &amp; Analysis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Reflections &amp; Implications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3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498"/>
            <a:ext cx="10905066" cy="842622"/>
          </a:xfrm>
        </p:spPr>
        <p:txBody>
          <a:bodyPr>
            <a:normAutofit/>
          </a:bodyPr>
          <a:lstStyle/>
          <a:p>
            <a:r>
              <a:rPr lang="en-US" sz="3600" dirty="0"/>
              <a:t>Theoretically,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078523"/>
            <a:ext cx="10905066" cy="5236330"/>
          </a:xfrm>
        </p:spPr>
        <p:txBody>
          <a:bodyPr>
            <a:normAutofit/>
          </a:bodyPr>
          <a:lstStyle/>
          <a:p>
            <a:r>
              <a:rPr lang="en-US" sz="2400" dirty="0"/>
              <a:t>“Training from random initialization is surprisingly robust.” </a:t>
            </a:r>
            <a:r>
              <a:rPr lang="en-US" sz="2400" dirty="0">
                <a:hlinkClick r:id="rId3" action="ppaction://hlinksldjump"/>
              </a:rPr>
              <a:t>[2]</a:t>
            </a:r>
            <a:endParaRPr lang="en-US" sz="2400" dirty="0"/>
          </a:p>
          <a:p>
            <a:r>
              <a:rPr lang="en-US" sz="2400" dirty="0"/>
              <a:t>Our task is simple and reward signal is easily accessible. BUT pretraining helps a lot in tasks with large-scale input and/or sparse ground-truth labels.</a:t>
            </a:r>
          </a:p>
          <a:p>
            <a:r>
              <a:rPr lang="en-US" sz="2400" dirty="0"/>
              <a:t>“[ImageNet] pre-training speeds up convergence early in training…” </a:t>
            </a:r>
            <a:r>
              <a:rPr lang="en-US" sz="2400" dirty="0">
                <a:hlinkClick r:id="rId3" action="ppaction://hlinksldjump"/>
              </a:rPr>
              <a:t>[2]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87E2EE8-1F2D-0743-9A0E-8EDCCC4F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474747"/>
            <a:ext cx="10591618" cy="54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Types of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07477"/>
            <a:ext cx="10905066" cy="4969486"/>
          </a:xfrm>
        </p:spPr>
        <p:txBody>
          <a:bodyPr>
            <a:normAutofit/>
          </a:bodyPr>
          <a:lstStyle/>
          <a:p>
            <a:r>
              <a:rPr lang="en-US" sz="2400" dirty="0"/>
              <a:t>Reward-induced encoder VS Image reconstruction encoder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C4359C1-5AB8-5241-A40C-A097F43D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4337"/>
            <a:ext cx="6096000" cy="5135264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E828B71-122D-6441-9CD3-1DB6847BB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4337"/>
            <a:ext cx="6029948" cy="50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497"/>
            <a:ext cx="10905066" cy="907923"/>
          </a:xfrm>
        </p:spPr>
        <p:txBody>
          <a:bodyPr>
            <a:normAutofit/>
          </a:bodyPr>
          <a:lstStyle/>
          <a:p>
            <a:r>
              <a:rPr lang="en-US" sz="3600" dirty="0"/>
              <a:t>Representational Capacity of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043354"/>
            <a:ext cx="10905066" cy="5271499"/>
          </a:xfrm>
        </p:spPr>
        <p:txBody>
          <a:bodyPr>
            <a:normAutofit/>
          </a:bodyPr>
          <a:lstStyle/>
          <a:p>
            <a:r>
              <a:rPr lang="en-US" sz="2400" dirty="0"/>
              <a:t>CNN (3 Conv layers) VS Image-s (Encoder: 6 Conv layers with </a:t>
            </a:r>
            <a:r>
              <a:rPr lang="en-US" sz="2400" i="1" dirty="0"/>
              <a:t>BN</a:t>
            </a:r>
            <a:r>
              <a:rPr lang="en-US" sz="2400" dirty="0"/>
              <a:t> + 1 MLP layer)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DC6BD8-F838-8B4F-80CC-A123DEDE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26" y="1720583"/>
            <a:ext cx="6148463" cy="517945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0183B0-57A7-8540-9362-AB7D0D7A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9" y="1692410"/>
            <a:ext cx="6196657" cy="52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5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Opposite Conclusion?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8" y="1782981"/>
            <a:ext cx="4971483" cy="4393982"/>
          </a:xfrm>
        </p:spPr>
        <p:txBody>
          <a:bodyPr>
            <a:normAutofit/>
          </a:bodyPr>
          <a:lstStyle/>
          <a:p>
            <a:r>
              <a:rPr lang="en-US" sz="2400" dirty="0"/>
              <a:t>“Note that </a:t>
            </a:r>
            <a:r>
              <a:rPr lang="en-US" sz="2400" i="1" dirty="0" err="1"/>
              <a:t>cnn</a:t>
            </a:r>
            <a:r>
              <a:rPr lang="en-US" sz="2400" dirty="0"/>
              <a:t> performs better than </a:t>
            </a:r>
            <a:r>
              <a:rPr lang="en-US" sz="2400" i="1" dirty="0" err="1"/>
              <a:t>image_scratch</a:t>
            </a:r>
            <a:r>
              <a:rPr lang="en-US" sz="2400" i="1" dirty="0"/>
              <a:t> </a:t>
            </a:r>
            <a:r>
              <a:rPr lang="en-US" sz="2400" dirty="0"/>
              <a:t>because of its small sized CNN network suitable for RL.”</a:t>
            </a:r>
            <a:r>
              <a:rPr lang="en-US" sz="2400" dirty="0">
                <a:hlinkClick r:id="rId2" action="ppaction://hlinksldjump"/>
              </a:rPr>
              <a:t>[1]</a:t>
            </a:r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C6E1351-E42E-AC4F-B46B-831382B1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71" y="669840"/>
            <a:ext cx="5176695" cy="550712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414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Number of Distractors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30923"/>
            <a:ext cx="10905066" cy="4946040"/>
          </a:xfrm>
        </p:spPr>
        <p:txBody>
          <a:bodyPr>
            <a:normAutofit/>
          </a:bodyPr>
          <a:lstStyle/>
          <a:p>
            <a:r>
              <a:rPr lang="en-US" sz="2400" dirty="0"/>
              <a:t>Having more distractors limits the performance of the “weaker” baseline models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0E911C05-6B57-CD4E-8657-369C20FE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69" y="1979543"/>
            <a:ext cx="5783051" cy="487163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7F55F10-EE26-5A48-AD19-BF34DF97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49" y="1986943"/>
            <a:ext cx="5765482" cy="48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Abnormalities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35326"/>
            <a:ext cx="10905066" cy="520718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Oracle</a:t>
            </a:r>
            <a:r>
              <a:rPr lang="en-US" sz="2400" dirty="0"/>
              <a:t>: in the </a:t>
            </a:r>
            <a:r>
              <a:rPr lang="en-US" sz="2400" i="1" dirty="0"/>
              <a:t>2 distractors </a:t>
            </a:r>
            <a:r>
              <a:rPr lang="en-US" sz="2400" dirty="0"/>
              <a:t>case, oracle’s performance degrades after about 1.5M steps, eventually surpassed by those 3 with </a:t>
            </a:r>
            <a:r>
              <a:rPr lang="en-US" sz="2400" dirty="0" err="1"/>
              <a:t>finetunable</a:t>
            </a:r>
            <a:r>
              <a:rPr lang="en-US" sz="2400" dirty="0"/>
              <a:t> encoders.</a:t>
            </a:r>
          </a:p>
          <a:p>
            <a:r>
              <a:rPr lang="en-US" sz="2400" dirty="0"/>
              <a:t>The 3 “strong” baseline models – </a:t>
            </a:r>
            <a:r>
              <a:rPr lang="en-US" sz="2400" b="1" dirty="0">
                <a:solidFill>
                  <a:srgbClr val="FF0000"/>
                </a:solidFill>
              </a:rPr>
              <a:t>reward-p-ft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92D050"/>
                </a:solidFill>
              </a:rPr>
              <a:t>image-r-ft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00B0F0"/>
                </a:solidFill>
              </a:rPr>
              <a:t>image-s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Performances are highly aligned in my experiment, but NOT in the original* experiment</a:t>
            </a:r>
          </a:p>
          <a:p>
            <a:pPr lvl="1"/>
            <a:r>
              <a:rPr lang="en-US" dirty="0"/>
              <a:t>In my experiment, </a:t>
            </a:r>
            <a:r>
              <a:rPr lang="en-US" dirty="0">
                <a:solidFill>
                  <a:srgbClr val="FF0000"/>
                </a:solidFill>
              </a:rPr>
              <a:t>reward-p-ft</a:t>
            </a:r>
            <a:r>
              <a:rPr lang="en-US" dirty="0"/>
              <a:t> is robust even in the </a:t>
            </a:r>
            <a:r>
              <a:rPr lang="en-US" i="1" dirty="0"/>
              <a:t>2 distractors </a:t>
            </a:r>
            <a:r>
              <a:rPr lang="en-US" dirty="0"/>
              <a:t>case, but it degrades in the original version</a:t>
            </a:r>
          </a:p>
          <a:p>
            <a:pPr lvl="1"/>
            <a:r>
              <a:rPr lang="en-US" dirty="0"/>
              <a:t>Sudden drops at some timesteps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Reward-p-wo</a:t>
            </a:r>
            <a:r>
              <a:rPr lang="en-US" sz="2400" dirty="0"/>
              <a:t>: In my experiment, it performs better in the </a:t>
            </a:r>
            <a:r>
              <a:rPr lang="en-US" sz="2400" i="1" dirty="0"/>
              <a:t>2 distractors </a:t>
            </a:r>
            <a:r>
              <a:rPr lang="en-US" sz="2400" dirty="0"/>
              <a:t>case than in the </a:t>
            </a:r>
            <a:r>
              <a:rPr lang="en-US" sz="2400" i="1" dirty="0"/>
              <a:t>1 distractor </a:t>
            </a:r>
            <a:r>
              <a:rPr lang="en-US" sz="2400" dirty="0"/>
              <a:t>case…</a:t>
            </a:r>
          </a:p>
          <a:p>
            <a:r>
              <a:rPr lang="en-US" sz="2400" b="1" dirty="0">
                <a:solidFill>
                  <a:srgbClr val="00FDFF"/>
                </a:solidFill>
              </a:rPr>
              <a:t>CNN</a:t>
            </a:r>
            <a:r>
              <a:rPr lang="en-US" sz="2400" dirty="0"/>
              <a:t>: seems to have good performance in the </a:t>
            </a:r>
            <a:r>
              <a:rPr lang="en-US" sz="2400" i="1" dirty="0"/>
              <a:t>original</a:t>
            </a:r>
            <a:r>
              <a:rPr lang="en-US" sz="2400" dirty="0"/>
              <a:t> experiment, but NOT in mine.</a:t>
            </a:r>
          </a:p>
          <a:p>
            <a:r>
              <a:rPr lang="en-US" sz="2400" dirty="0"/>
              <a:t>My reward curves have higher variance than the original ones</a:t>
            </a:r>
          </a:p>
          <a:p>
            <a:r>
              <a:rPr lang="en-US" sz="2400" dirty="0"/>
              <a:t>A wider range of rewards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6725-B9A2-8B48-904C-D5968A52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5489"/>
            <a:ext cx="4114800" cy="365125"/>
          </a:xfrm>
        </p:spPr>
        <p:txBody>
          <a:bodyPr/>
          <a:lstStyle/>
          <a:p>
            <a:r>
              <a:rPr lang="en-US"/>
              <a:t>* Original means the experiments in the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796EE54-54B1-FB43-85FA-F2F22BD0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617"/>
            <a:ext cx="5906807" cy="5944983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398281-5F57-5C4C-A420-6D2C4708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1380" y="917164"/>
            <a:ext cx="6672430" cy="56063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8" y="-25025"/>
            <a:ext cx="10515600" cy="917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0 Distractor</a:t>
            </a:r>
          </a:p>
        </p:txBody>
      </p:sp>
    </p:spTree>
    <p:extLst>
      <p:ext uri="{BB962C8B-B14F-4D97-AF65-F5344CB8AC3E}">
        <p14:creationId xmlns:p14="http://schemas.microsoft.com/office/powerpoint/2010/main" val="275778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02730C1-CD92-6F40-BECB-CED4E9F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01"/>
            <a:ext cx="5439508" cy="5889123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798403D-488E-3D4F-B4C1-0097BBEC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4305" y="1463864"/>
            <a:ext cx="6419849" cy="5394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0"/>
            <a:ext cx="10515600" cy="98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1 Distractor</a:t>
            </a:r>
          </a:p>
        </p:txBody>
      </p:sp>
    </p:spTree>
    <p:extLst>
      <p:ext uri="{BB962C8B-B14F-4D97-AF65-F5344CB8AC3E}">
        <p14:creationId xmlns:p14="http://schemas.microsoft.com/office/powerpoint/2010/main" val="302424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C92E33C-0C8C-A54B-9501-49F4405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844"/>
            <a:ext cx="5295899" cy="5631414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2D3E7F1-9AA1-7E4F-A74F-9C1CFCA3E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9163" y="1309970"/>
            <a:ext cx="6486525" cy="54501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688FE-6AB2-DD4F-84FC-E3163790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0"/>
            <a:ext cx="10515600" cy="8351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Reward Curves: 2 Distractors</a:t>
            </a:r>
          </a:p>
        </p:txBody>
      </p:sp>
    </p:spTree>
    <p:extLst>
      <p:ext uri="{BB962C8B-B14F-4D97-AF65-F5344CB8AC3E}">
        <p14:creationId xmlns:p14="http://schemas.microsoft.com/office/powerpoint/2010/main" val="191998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1731-C9CF-8E41-A03F-799423FB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18" y="145747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Overview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Experiment Details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Results &amp; Analysis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Reflections &amp; Implications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2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Motivation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1731-C9CF-8E41-A03F-799423FB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77815"/>
            <a:ext cx="10905066" cy="489914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High dimensional input</a:t>
            </a:r>
          </a:p>
          <a:p>
            <a:r>
              <a:rPr lang="en-US" sz="2400" dirty="0"/>
              <a:t>Sparse reward (most actions result in 0 reward)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Extract </a:t>
            </a:r>
            <a:r>
              <a:rPr lang="en-US" sz="2400" i="1" dirty="0"/>
              <a:t>useful </a:t>
            </a:r>
            <a:r>
              <a:rPr lang="en-US" sz="2400" dirty="0"/>
              <a:t>information, ignore </a:t>
            </a:r>
            <a:r>
              <a:rPr lang="en-US" sz="2400" i="1" dirty="0"/>
              <a:t>useless</a:t>
            </a:r>
            <a:r>
              <a:rPr lang="en-US" sz="2400" dirty="0"/>
              <a:t> information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indoor, desk&#10;&#10;Description automatically generated">
            <a:extLst>
              <a:ext uri="{FF2B5EF4-FFF2-40B4-BE49-F238E27FC236}">
                <a16:creationId xmlns:a16="http://schemas.microsoft.com/office/drawing/2014/main" id="{BACE5009-D720-1A46-8909-F76BC3AD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27" y="2229717"/>
            <a:ext cx="3175000" cy="3175000"/>
          </a:xfrm>
          <a:prstGeom prst="rect">
            <a:avLst/>
          </a:prstGeom>
        </p:spPr>
      </p:pic>
      <p:pic>
        <p:nvPicPr>
          <p:cNvPr id="11" name="Picture 10" descr="A picture containing floor, indoor, tiled&#10;&#10;Description automatically generated">
            <a:extLst>
              <a:ext uri="{FF2B5EF4-FFF2-40B4-BE49-F238E27FC236}">
                <a16:creationId xmlns:a16="http://schemas.microsoft.com/office/drawing/2014/main" id="{5E34CBF2-C6BF-314C-B232-9091CF53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47" y="2229717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E186C-E054-4B4B-94DD-2964B06F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Variance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F503-2C39-D142-830F-558D72E4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23680"/>
            <a:ext cx="10905066" cy="4753283"/>
          </a:xfrm>
        </p:spPr>
        <p:txBody>
          <a:bodyPr>
            <a:normAutofit/>
          </a:bodyPr>
          <a:lstStyle/>
          <a:p>
            <a:r>
              <a:rPr lang="en-US" sz="2400" dirty="0"/>
              <a:t>Try other RL algorithms: DDPG/SAC</a:t>
            </a:r>
          </a:p>
          <a:p>
            <a:r>
              <a:rPr lang="en-US" sz="2400" dirty="0"/>
              <a:t>General Advantage Estimation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28672"/>
            <a:ext cx="10905066" cy="906946"/>
          </a:xfrm>
        </p:spPr>
        <p:txBody>
          <a:bodyPr>
            <a:normAutofit/>
          </a:bodyPr>
          <a:lstStyle/>
          <a:p>
            <a:r>
              <a:rPr lang="en-US" sz="3600" dirty="0"/>
              <a:t>Representation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0650-B462-1D4E-B794-76C320195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154411"/>
                <a:ext cx="10905066" cy="48170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Grasp2Vec </a:t>
                </a:r>
                <a:r>
                  <a:rPr lang="en-US" dirty="0">
                    <a:hlinkClick r:id="rId2" action="ppaction://hlinksldjump"/>
                  </a:rPr>
                  <a:t>[4]</a:t>
                </a:r>
                <a:r>
                  <a:rPr lang="en-US" dirty="0"/>
                  <a:t>: </a:t>
                </a:r>
              </a:p>
              <a:p>
                <a:r>
                  <a:rPr lang="en-US" sz="2200" dirty="0"/>
                  <a:t>Scenario: We want the robots to pick up an object queried by users among other objects</a:t>
                </a:r>
              </a:p>
              <a:p>
                <a:r>
                  <a:rPr lang="en-US" sz="2200" dirty="0"/>
                  <a:t>Motivation: acquire effective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object-centric</a:t>
                </a:r>
                <a:r>
                  <a:rPr lang="en-US" sz="2200" dirty="0"/>
                  <a:t> representations of image inputs WITHOUT human labels of the identity of the object</a:t>
                </a:r>
              </a:p>
              <a:p>
                <a:r>
                  <a:rPr lang="en-US" sz="2200" dirty="0"/>
                  <a:t>Idea: “object persistence” assumption for the embedding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	Self-supervised learning to automatically improve</a:t>
                </a:r>
              </a:p>
              <a:p>
                <a:endParaRPr lang="en-US" sz="22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0650-B462-1D4E-B794-76C320195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154411"/>
                <a:ext cx="10905066" cy="4817086"/>
              </a:xfrm>
              <a:blipFill>
                <a:blip r:embed="rId3"/>
                <a:stretch>
                  <a:fillRect l="-1163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8A23FD0-CF4A-584E-9F23-D4189B94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6" y="3724065"/>
            <a:ext cx="4271596" cy="2892577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A9CA07-93A5-5248-AEB7-92DB2227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551" y="3900261"/>
            <a:ext cx="6515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51570"/>
            <a:ext cx="10905066" cy="799220"/>
          </a:xfrm>
        </p:spPr>
        <p:txBody>
          <a:bodyPr>
            <a:normAutofit/>
          </a:bodyPr>
          <a:lstStyle/>
          <a:p>
            <a:r>
              <a:rPr lang="en-US" sz="3600" dirty="0"/>
              <a:t>Representation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0650-B462-1D4E-B794-76C320195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120955"/>
                <a:ext cx="10905066" cy="505600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pre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post</a:t>
                </a:r>
                <a:r>
                  <a:rPr lang="en-US" sz="2000" dirty="0"/>
                  <a:t>, o)  -- the input image triple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b="0" dirty="0"/>
                  <a:t> -- embedding functions for states/object</a:t>
                </a:r>
              </a:p>
              <a:p>
                <a:r>
                  <a:rPr lang="en-US" sz="2000" b="0" dirty="0"/>
                  <a:t>We want to impose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𝑝𝑟𝑒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𝑝𝑜𝑠𝑡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endParaRPr lang="en-US" sz="2000" b="0" dirty="0"/>
              </a:p>
              <a:p>
                <a:r>
                  <a:rPr lang="en-US" sz="2000" dirty="0"/>
                  <a:t>N-Pair Loss (self-supervised)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Results</a:t>
                </a:r>
              </a:p>
              <a:p>
                <a:endParaRPr lang="en-US" sz="2000" b="0" dirty="0"/>
              </a:p>
              <a:p>
                <a:endParaRPr lang="en-US" sz="2000" b="0" dirty="0"/>
              </a:p>
              <a:p>
                <a:endParaRPr lang="en-US" sz="2000" dirty="0"/>
              </a:p>
              <a:p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0650-B462-1D4E-B794-76C320195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120955"/>
                <a:ext cx="10905066" cy="5056008"/>
              </a:xfrm>
              <a:blipFill>
                <a:blip r:embed="rId2"/>
                <a:stretch>
                  <a:fillRect l="-465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50CFAF1-1730-9540-BFE2-C8995339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3" y="3755108"/>
            <a:ext cx="6724891" cy="1021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5044686F-D535-8C4D-A302-4BD58FF0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29" y="1737632"/>
            <a:ext cx="5524971" cy="5056008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AF6C4-FBB8-5349-9185-4A790ED469F2}"/>
              </a:ext>
            </a:extLst>
          </p:cNvPr>
          <p:cNvCxnSpPr>
            <a:cxnSpLocks/>
          </p:cNvCxnSpPr>
          <p:nvPr/>
        </p:nvCxnSpPr>
        <p:spPr>
          <a:xfrm flipH="1" flipV="1">
            <a:off x="5972458" y="2306866"/>
            <a:ext cx="438138" cy="376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AC4B74-C762-4248-ABBC-CA76B3A5CC05}"/>
              </a:ext>
            </a:extLst>
          </p:cNvPr>
          <p:cNvSpPr txBox="1"/>
          <p:nvPr/>
        </p:nvSpPr>
        <p:spPr>
          <a:xfrm>
            <a:off x="5892611" y="2698934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“anchor”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630BF8-E028-B144-936A-0670C89DFEF5}"/>
                  </a:ext>
                </a:extLst>
              </p14:cNvPr>
              <p14:cNvContentPartPr/>
              <p14:nvPr/>
            </p14:nvContentPartPr>
            <p14:xfrm>
              <a:off x="3045240" y="2306866"/>
              <a:ext cx="2152800" cy="23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630BF8-E028-B144-936A-0670C89DF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6240" y="2297866"/>
                <a:ext cx="2170440" cy="251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3120113-C74B-5540-9FB3-B51238DD64A2}"/>
              </a:ext>
            </a:extLst>
          </p:cNvPr>
          <p:cNvSpPr txBox="1"/>
          <p:nvPr/>
        </p:nvSpPr>
        <p:spPr>
          <a:xfrm>
            <a:off x="3454623" y="2637529"/>
            <a:ext cx="117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“positive”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F8243540-33EC-1540-B835-D39551779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353" y="4766201"/>
            <a:ext cx="7696175" cy="20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04098"/>
            <a:ext cx="10905066" cy="822026"/>
          </a:xfrm>
        </p:spPr>
        <p:txBody>
          <a:bodyPr>
            <a:normAutofit/>
          </a:bodyPr>
          <a:lstStyle/>
          <a:p>
            <a:r>
              <a:rPr lang="en-US" sz="3600" dirty="0"/>
              <a:t>What can we do with Representation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030222"/>
            <a:ext cx="10905066" cy="5146741"/>
          </a:xfrm>
        </p:spPr>
        <p:txBody>
          <a:bodyPr>
            <a:normAutofit/>
          </a:bodyPr>
          <a:lstStyle/>
          <a:p>
            <a:r>
              <a:rPr lang="en-US" sz="2400" dirty="0"/>
              <a:t>Dimension Reduction</a:t>
            </a:r>
          </a:p>
          <a:p>
            <a:r>
              <a:rPr lang="en-US" sz="2400" dirty="0"/>
              <a:t>Few-shot Learning</a:t>
            </a:r>
          </a:p>
          <a:p>
            <a:r>
              <a:rPr lang="en-US" sz="2400" dirty="0"/>
              <a:t>Transfer Learning: domain/task adaption</a:t>
            </a:r>
          </a:p>
          <a:p>
            <a:r>
              <a:rPr lang="en-US" sz="2400" dirty="0"/>
              <a:t>NLP pre-trained language models – BERT, GPT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DB3F59B-2082-024E-BFBA-E7DB33AC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433" y="1054990"/>
            <a:ext cx="9339426" cy="525986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13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333B-7C12-F345-ABC7-FCF91E9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0650-B462-1D4E-B794-76C32019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CE736-94ED-7F42-A3A1-CE9EC640BB9E}"/>
              </a:ext>
            </a:extLst>
          </p:cNvPr>
          <p:cNvSpPr/>
          <p:nvPr/>
        </p:nvSpPr>
        <p:spPr>
          <a:xfrm>
            <a:off x="3221655" y="2644170"/>
            <a:ext cx="57486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36B98-6D45-0449-8AFB-7B71B6B2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445578"/>
            <a:ext cx="4114800" cy="365125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  <a:highlight>
                  <a:srgbClr val="FFFF00"/>
                </a:highlight>
              </a:rPr>
              <a:t>Special thanks to Jesse Zhang!</a:t>
            </a: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660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8C928-8434-5047-A92D-9310FF87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651281"/>
          </a:xfrm>
        </p:spPr>
        <p:txBody>
          <a:bodyPr>
            <a:normAutofit/>
          </a:bodyPr>
          <a:lstStyle/>
          <a:p>
            <a:r>
              <a:rPr lang="en-US" sz="3600"/>
              <a:t>Representation Learning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9053-833B-5C4D-AC26-73150AFE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37138"/>
            <a:ext cx="10905066" cy="5039825"/>
          </a:xfrm>
        </p:spPr>
        <p:txBody>
          <a:bodyPr>
            <a:normAutofit/>
          </a:bodyPr>
          <a:lstStyle/>
          <a:p>
            <a:r>
              <a:rPr lang="en-US" sz="2400" dirty="0"/>
              <a:t>Idea: find a lower-dimensional representation (encoding/feature vector) of the input that retains important information relevant to our tasks</a:t>
            </a:r>
          </a:p>
          <a:p>
            <a:r>
              <a:rPr lang="en-US" sz="2400" dirty="0"/>
              <a:t>Think about filters!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606527-3025-B84A-8717-19C3D773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8" y="1975989"/>
            <a:ext cx="5420449" cy="4560277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C540F447-1EEA-4A4B-8634-445D80C3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5" y="2256503"/>
            <a:ext cx="8170124" cy="43863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3AB0A-72AD-2146-8761-0FF1B4A1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226" y="6600463"/>
            <a:ext cx="4114800" cy="365125"/>
          </a:xfrm>
        </p:spPr>
        <p:txBody>
          <a:bodyPr/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1504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8C928-8434-5047-A92D-9310FF87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43308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Our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9053-833B-5C4D-AC26-73150AFE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1945"/>
            <a:ext cx="10905066" cy="507501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4BB78E1-3BEB-2041-A95B-DC5B5C63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2" y="1288815"/>
            <a:ext cx="11116875" cy="3174792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8C928-8434-5047-A92D-9310FF87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918100"/>
          </a:xfrm>
        </p:spPr>
        <p:txBody>
          <a:bodyPr>
            <a:normAutofit/>
          </a:bodyPr>
          <a:lstStyle/>
          <a:p>
            <a:r>
              <a:rPr lang="en-US" sz="3600" dirty="0"/>
              <a:t>Our RL Environment: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9053-833B-5C4D-AC26-73150AFE0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39835"/>
            <a:ext cx="10905066" cy="4937128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diagram, text&#10;&#10;Description automatically generated with medium confidence">
            <a:extLst>
              <a:ext uri="{FF2B5EF4-FFF2-40B4-BE49-F238E27FC236}">
                <a16:creationId xmlns:a16="http://schemas.microsoft.com/office/drawing/2014/main" id="{53DB81E3-7C45-9943-81D6-F88AB3F8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07478"/>
            <a:ext cx="9355527" cy="5751576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4B2672-F582-CC4E-BD54-A65C5214F711}"/>
              </a:ext>
            </a:extLst>
          </p:cNvPr>
          <p:cNvCxnSpPr/>
          <p:nvPr/>
        </p:nvCxnSpPr>
        <p:spPr>
          <a:xfrm flipH="1" flipV="1">
            <a:off x="9284677" y="3329354"/>
            <a:ext cx="1273949" cy="379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15773F-6370-4C40-9E0A-60C2A534755C}"/>
              </a:ext>
            </a:extLst>
          </p:cNvPr>
          <p:cNvCxnSpPr/>
          <p:nvPr/>
        </p:nvCxnSpPr>
        <p:spPr>
          <a:xfrm flipH="1">
            <a:off x="8569569" y="2025579"/>
            <a:ext cx="117231" cy="873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F3B425-B971-8047-A659-410D06789618}"/>
              </a:ext>
            </a:extLst>
          </p:cNvPr>
          <p:cNvCxnSpPr>
            <a:cxnSpLocks/>
          </p:cNvCxnSpPr>
          <p:nvPr/>
        </p:nvCxnSpPr>
        <p:spPr>
          <a:xfrm flipH="1">
            <a:off x="9108832" y="2462316"/>
            <a:ext cx="1099461" cy="4367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92789B-9A8C-F842-8DEC-CE885CA665C2}"/>
              </a:ext>
            </a:extLst>
          </p:cNvPr>
          <p:cNvSpPr txBox="1"/>
          <p:nvPr/>
        </p:nvSpPr>
        <p:spPr>
          <a:xfrm>
            <a:off x="8294770" y="1700112"/>
            <a:ext cx="81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target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9424D-6CB5-A040-918C-9A7DD3BD4B34}"/>
              </a:ext>
            </a:extLst>
          </p:cNvPr>
          <p:cNvSpPr txBox="1"/>
          <p:nvPr/>
        </p:nvSpPr>
        <p:spPr>
          <a:xfrm>
            <a:off x="9729080" y="2165862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distractor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C6616-DF12-5E4C-B5BA-9E9C96A5117A}"/>
              </a:ext>
            </a:extLst>
          </p:cNvPr>
          <p:cNvSpPr txBox="1"/>
          <p:nvPr/>
        </p:nvSpPr>
        <p:spPr>
          <a:xfrm>
            <a:off x="10192704" y="3693213"/>
            <a:ext cx="84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agent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52817-A89E-5746-B7C8-80B03CCDE600}"/>
              </a:ext>
            </a:extLst>
          </p:cNvPr>
          <p:cNvSpPr txBox="1"/>
          <p:nvPr/>
        </p:nvSpPr>
        <p:spPr>
          <a:xfrm>
            <a:off x="1946031" y="4498892"/>
            <a:ext cx="140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target.</a:t>
            </a:r>
          </a:p>
        </p:txBody>
      </p:sp>
    </p:spTree>
    <p:extLst>
      <p:ext uri="{BB962C8B-B14F-4D97-AF65-F5344CB8AC3E}">
        <p14:creationId xmlns:p14="http://schemas.microsoft.com/office/powerpoint/2010/main" val="178866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B78D4-E841-F04B-B7D4-43D57993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09"/>
          </a:xfrm>
        </p:spPr>
        <p:txBody>
          <a:bodyPr>
            <a:normAutofit/>
          </a:bodyPr>
          <a:lstStyle/>
          <a:p>
            <a:r>
              <a:rPr lang="en-US" sz="3600" dirty="0"/>
              <a:t>Math Formulation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762A4A-9F76-374A-B917-A908C3885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928" y="918296"/>
            <a:ext cx="8962717" cy="587848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DDB0-146F-4F48-B529-39117EAF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1731-C9CF-8E41-A03F-799423FB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Overview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Experiment Details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Results &amp; Analysis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Reflections &amp; Implications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E07EE-A63E-7647-8EAC-8FD97403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780210"/>
          </a:xfrm>
        </p:spPr>
        <p:txBody>
          <a:bodyPr>
            <a:normAutofit/>
          </a:bodyPr>
          <a:lstStyle/>
          <a:p>
            <a:r>
              <a:rPr lang="en-US" sz="3600" dirty="0"/>
              <a:t>Reward-Prediction Model (Pre-training)</a:t>
            </a:r>
            <a:endParaRPr lang="en-US" sz="28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08517B-8429-F146-BD2D-23AF143ED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13" y="1254369"/>
            <a:ext cx="10986020" cy="489050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27744</TotalTime>
  <Words>1040</Words>
  <Application>Microsoft Macintosh PowerPoint</Application>
  <PresentationFormat>Widescreen</PresentationFormat>
  <Paragraphs>162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CLVR Implementation Project:   Reward-Induced Representation Learning [1]</vt:lpstr>
      <vt:lpstr>Outline</vt:lpstr>
      <vt:lpstr>Motivation</vt:lpstr>
      <vt:lpstr>Representation Learning</vt:lpstr>
      <vt:lpstr>Our Scheme</vt:lpstr>
      <vt:lpstr>Our RL Environment: Sprites</vt:lpstr>
      <vt:lpstr>Math Formulation</vt:lpstr>
      <vt:lpstr>Outline</vt:lpstr>
      <vt:lpstr>Reward-Prediction Model (Pre-training)</vt:lpstr>
      <vt:lpstr>Downstream RL</vt:lpstr>
      <vt:lpstr>Baselines: Using an Encoder</vt:lpstr>
      <vt:lpstr>Baselines: Others</vt:lpstr>
      <vt:lpstr>Baselines: Others</vt:lpstr>
      <vt:lpstr>Outline</vt:lpstr>
      <vt:lpstr>Does the reward-induced encoder capture useful information?</vt:lpstr>
      <vt:lpstr>Reward Curves: 0 Distractor</vt:lpstr>
      <vt:lpstr>Reward Curves: 1 Distractor</vt:lpstr>
      <vt:lpstr>Reward Curves: 2 Distractors</vt:lpstr>
      <vt:lpstr>Initialization: Pretrain or NOT?</vt:lpstr>
      <vt:lpstr>Theoretically, …</vt:lpstr>
      <vt:lpstr>Types of Representations</vt:lpstr>
      <vt:lpstr>Representational Capacity of a Model</vt:lpstr>
      <vt:lpstr>Opposite Conclusion?</vt:lpstr>
      <vt:lpstr>Number of Distractors</vt:lpstr>
      <vt:lpstr>Abnormalities</vt:lpstr>
      <vt:lpstr>Reward Curves: 0 Distractor</vt:lpstr>
      <vt:lpstr>Reward Curves: 1 Distractor</vt:lpstr>
      <vt:lpstr>Reward Curves: 2 Distractors</vt:lpstr>
      <vt:lpstr>Outline</vt:lpstr>
      <vt:lpstr>Variance Reduction</vt:lpstr>
      <vt:lpstr>Representation Design</vt:lpstr>
      <vt:lpstr>Representation Design</vt:lpstr>
      <vt:lpstr>What can we do with Representation Learning?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CLVR Implementation Project:    Reward-Induced Representation Learning[1]</dc:title>
  <dc:creator>Yibin Xiong</dc:creator>
  <cp:lastModifiedBy>Yibin Xiong</cp:lastModifiedBy>
  <cp:revision>58</cp:revision>
  <dcterms:created xsi:type="dcterms:W3CDTF">2021-09-07T00:43:22Z</dcterms:created>
  <dcterms:modified xsi:type="dcterms:W3CDTF">2021-10-14T20:42:08Z</dcterms:modified>
</cp:coreProperties>
</file>